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ppt/webextensions/webextension7.xml" ContentType="application/vnd.ms-office.webextension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notesMasterIdLst>
    <p:notesMasterId r:id="rId14"/>
  </p:notesMasterIdLst>
  <p:sldIdLst>
    <p:sldId id="256" r:id="rId2"/>
    <p:sldId id="259" r:id="rId3"/>
    <p:sldId id="257" r:id="rId4"/>
    <p:sldId id="269" r:id="rId5"/>
    <p:sldId id="270" r:id="rId6"/>
    <p:sldId id="271" r:id="rId7"/>
    <p:sldId id="272" r:id="rId8"/>
    <p:sldId id="273" r:id="rId9"/>
    <p:sldId id="274" r:id="rId10"/>
    <p:sldId id="261" r:id="rId11"/>
    <p:sldId id="258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077" autoAdjust="0"/>
  </p:normalViewPr>
  <p:slideViewPr>
    <p:cSldViewPr snapToGrid="0">
      <p:cViewPr varScale="1">
        <p:scale>
          <a:sx n="95" d="100"/>
          <a:sy n="95" d="100"/>
        </p:scale>
        <p:origin x="1194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E30C8-152F-4377-8FBB-490FAFA1E549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C773E-C339-4D40-96D7-1E3277CB7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02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In my time in the Marine Corps, I was in a unit that traveled the pacific and we provided relief to countries that were affected by natural disasters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r>
              <a:rPr lang="en-US" dirty="0"/>
              <a:t>Due to my experience with natural disasters I had a general curiosity o the impact natural disasters had on home insurance prices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773E-C339-4D40-96D7-1E3277CB7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3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As you can see Fires account for 1298 of the disasters  454 more than the runner up Severe Storms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You can add up all disasters from hurricane down to drought and fires will still be 285 more than all those combined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On the next slide we will go into power bi for an in depth look of the insurance rates and populations and potential affect the disasters have on them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C773E-C339-4D40-96D7-1E3277CB77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6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0540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92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47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63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57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11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9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1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74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22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14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53" r:id="rId6"/>
    <p:sldLayoutId id="2147483749" r:id="rId7"/>
    <p:sldLayoutId id="2147483750" r:id="rId8"/>
    <p:sldLayoutId id="2147483751" r:id="rId9"/>
    <p:sldLayoutId id="2147483752" r:id="rId10"/>
    <p:sldLayoutId id="21474837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emdat.be/" TargetMode="External"/><Relationship Id="rId7" Type="http://schemas.openxmlformats.org/officeDocument/2006/relationships/hyperlink" Target="https://www.insurance.com/home-and-renters-insurance/home-insurance-basics/average-homeowners-insurance-rates-by-state#:~:text=higher%20when%20included.-,States%20with%20the%20highest%20home%20insurance%20rates,increase%20in%20home%20insurance%20cost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ankrate.com/insurance/homeowners-insurance/states/#home-insurance-rates-by-state" TargetMode="External"/><Relationship Id="rId5" Type="http://schemas.openxmlformats.org/officeDocument/2006/relationships/hyperlink" Target="https://data.census.gov/table" TargetMode="External"/><Relationship Id="rId4" Type="http://schemas.openxmlformats.org/officeDocument/2006/relationships/hyperlink" Target="https://www.fema.gov/disaster/declaration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2.xml"/><Relationship Id="rId4" Type="http://schemas.microsoft.com/office/2011/relationships/webextension" Target="../webextensions/webextens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Tornado">
            <a:extLst>
              <a:ext uri="{FF2B5EF4-FFF2-40B4-BE49-F238E27FC236}">
                <a16:creationId xmlns:a16="http://schemas.microsoft.com/office/drawing/2014/main" id="{3E8276E6-4E3F-274C-983A-7B68522DCB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814" r="7813" b="-1"/>
          <a:stretch/>
        </p:blipFill>
        <p:spPr>
          <a:xfrm>
            <a:off x="4501339" y="10"/>
            <a:ext cx="769066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B77CCC-FA90-20AC-4904-EA27DC2BE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United States Natural Disasters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9D583-1910-D442-AEA8-943EC7829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Presentation by:</a:t>
            </a:r>
          </a:p>
          <a:p>
            <a:r>
              <a:rPr lang="en-US" sz="2000">
                <a:solidFill>
                  <a:schemeClr val="bg1"/>
                </a:solidFill>
              </a:rPr>
              <a:t>	Edward Hraba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002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atellite view of a hurricane&#10;&#10;Description automatically generated">
            <a:extLst>
              <a:ext uri="{FF2B5EF4-FFF2-40B4-BE49-F238E27FC236}">
                <a16:creationId xmlns:a16="http://schemas.microsoft.com/office/drawing/2014/main" id="{4FB288A5-1999-B6BD-90E4-8C3938AC50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779" r="1211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35C11-E6C1-108D-7DB3-6A3B07DA6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In Conclusion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2D0268-BF35-4443-4AB2-004D0E43E136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Fires or wildfires were the most common type of disaster in America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Insurance rates are directly affected by natural disasters the more disasters a state had the more the cost was in annual insurance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The number of natural disasters does not have an impact on the rise of population in high-risk states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Oklahoma was the 2</a:t>
            </a:r>
            <a:r>
              <a:rPr lang="en-US" sz="1200" baseline="30000">
                <a:solidFill>
                  <a:schemeClr val="bg1"/>
                </a:solidFill>
              </a:rPr>
              <a:t>nd</a:t>
            </a:r>
            <a:r>
              <a:rPr lang="en-US" sz="1200">
                <a:solidFill>
                  <a:schemeClr val="bg1"/>
                </a:solidFill>
              </a:rPr>
              <a:t> highest state for natural disasters, and they had the highest number of days without a natural disaster at 80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424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looded city with buildings and trees&#10;&#10;Description automatically generated">
            <a:extLst>
              <a:ext uri="{FF2B5EF4-FFF2-40B4-BE49-F238E27FC236}">
                <a16:creationId xmlns:a16="http://schemas.microsoft.com/office/drawing/2014/main" id="{78CFFCA6-5D75-5D63-8944-1F3DC2D523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6" r="12990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CC459-87F3-9AF8-C76D-F21998F5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Data Sources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15743-AFB9-0A22-FB87-EED21FCBD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</a:rPr>
              <a:t>EM-DAT for natural disasters data:  link: </a:t>
            </a: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  <a:hlinkClick r:id="rId3"/>
              </a:rPr>
              <a:t>https://public.emdat.be/</a:t>
            </a:r>
            <a:endParaRPr lang="en-US" sz="1100" dirty="0">
              <a:solidFill>
                <a:schemeClr val="bg1"/>
              </a:solidFill>
              <a:effectLst/>
              <a:latin typeface="Aptos" panose="020B0004020202020204" pitchFamily="34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</a:rPr>
              <a:t>FEMA for natural disasters : Link :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100" u="sng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  <a:hlinkClick r:id="rId4"/>
              </a:rPr>
              <a:t>https://www.fema.gov/disaster/declarations</a:t>
            </a:r>
            <a:endParaRPr lang="en-US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</a:rPr>
              <a:t> census data link: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  <a:hlinkClick r:id="rId5"/>
              </a:rPr>
              <a:t>https://data.census.gov/table</a:t>
            </a:r>
            <a:endParaRPr lang="en-US" sz="1100" dirty="0">
              <a:solidFill>
                <a:schemeClr val="bg1"/>
              </a:solidFill>
              <a:effectLst/>
              <a:latin typeface="Aptos" panose="020B0004020202020204" pitchFamily="34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</a:rPr>
              <a:t>bankrate.com for home insurance rates : link : </a:t>
            </a: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  <a:hlinkClick r:id="rId6"/>
              </a:rPr>
              <a:t>https://www.bankrate.com/insurance/homeowners-insurance/states/#home-insurance-rates-by-state</a:t>
            </a:r>
            <a:endParaRPr lang="en-US" sz="1100" dirty="0">
              <a:solidFill>
                <a:schemeClr val="bg1"/>
              </a:solidFill>
              <a:effectLst/>
              <a:latin typeface="Aptos" panose="020B0004020202020204" pitchFamily="34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</a:rPr>
              <a:t>Insurance.com for home insurance rates: link :</a:t>
            </a:r>
            <a:r>
              <a:rPr lang="en-US" sz="1100" u="sng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Georgia" panose="02040502050405020303" pitchFamily="18" charset="0"/>
                <a:cs typeface="Georgia" panose="02040502050405020303" pitchFamily="18" charset="0"/>
                <a:hlinkClick r:id="rId7"/>
              </a:rPr>
              <a:t>https://www.insurance.com/home-and-renters-insurance/home-insurance-basics/average-homeowners-insurance-rates-by-state#:~:text=higher%20when%20included.-,States%20with%20the%20highest%20home%20insurance%20rates,increase%20in%20home%20insurance%20costs</a:t>
            </a:r>
            <a:endParaRPr lang="en-US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52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ad with a large crack&#10;&#10;Description automatically generated">
            <a:extLst>
              <a:ext uri="{FF2B5EF4-FFF2-40B4-BE49-F238E27FC236}">
                <a16:creationId xmlns:a16="http://schemas.microsoft.com/office/drawing/2014/main" id="{E0A96CB1-C528-0AA5-CCC3-413D97913B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831" r="106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B3BB3-0299-7752-83BE-CB72365ED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Thank you for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F52E-857F-2C5A-97DF-BDAE9516B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Please feel free to ask any questions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37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1CCF79-5AE2-BC4C-DA1D-B4F4A9F93C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18" r="-1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2C827E-491A-73DC-843E-B17FD5834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Why I chose this topic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EADC-86C5-5ABB-2EB4-D1978A5F7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With family in North Carolina and California that have been affected by natural disasters </a:t>
            </a:r>
          </a:p>
          <a:p>
            <a:r>
              <a:rPr lang="en-US" sz="1700" dirty="0">
                <a:solidFill>
                  <a:schemeClr val="bg1"/>
                </a:solidFill>
              </a:rPr>
              <a:t>Natural disaster relief provided through military experience</a:t>
            </a:r>
          </a:p>
          <a:p>
            <a:r>
              <a:rPr lang="en-US" sz="1700" dirty="0">
                <a:solidFill>
                  <a:schemeClr val="bg1"/>
                </a:solidFill>
              </a:rPr>
              <a:t>Natural disaster impact on home insurance prices</a:t>
            </a:r>
          </a:p>
        </p:txBody>
      </p:sp>
    </p:spTree>
    <p:extLst>
      <p:ext uri="{BB962C8B-B14F-4D97-AF65-F5344CB8AC3E}">
        <p14:creationId xmlns:p14="http://schemas.microsoft.com/office/powerpoint/2010/main" val="224851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torm brewing at sea">
            <a:extLst>
              <a:ext uri="{FF2B5EF4-FFF2-40B4-BE49-F238E27FC236}">
                <a16:creationId xmlns:a16="http://schemas.microsoft.com/office/drawing/2014/main" id="{171BED6B-94F8-FB96-35C3-E3E247AADE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D7914C-C6CB-4939-0C2A-7B87E07B5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68" y="935228"/>
            <a:ext cx="3450336" cy="941070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United States Natural Disasters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13529-3B85-E569-7E2D-30A0C6F91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774" y="2635758"/>
            <a:ext cx="3944874" cy="3796996"/>
          </a:xfrm>
        </p:spPr>
        <p:txBody>
          <a:bodyPr anchor="t">
            <a:normAutofit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What will be covered in this presentation?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What is the most common type of natural disaster in America?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 dirty="0">
              <a:solidFill>
                <a:schemeClr val="bg1"/>
              </a:solidFill>
              <a:effectLst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States with frequent disasters: </a:t>
            </a:r>
            <a:r>
              <a:rPr lang="en-US" sz="1400" dirty="0">
                <a:solidFill>
                  <a:schemeClr val="bg1"/>
                </a:solidFill>
                <a:ea typeface="Georgia" panose="02040502050405020303" pitchFamily="18" charset="0"/>
                <a:cs typeface="Georgia" panose="02040502050405020303" pitchFamily="18" charset="0"/>
              </a:rPr>
              <a:t>H</a:t>
            </a:r>
            <a:r>
              <a:rPr lang="en-US" sz="1400" dirty="0">
                <a:solidFill>
                  <a:schemeClr val="bg1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ow do the insurance rates look in these states compared to the lower risk states?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 dirty="0">
              <a:solidFill>
                <a:schemeClr val="bg1"/>
              </a:solidFill>
              <a:effectLst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How do natural disasters affect population?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 dirty="0">
              <a:solidFill>
                <a:schemeClr val="bg1"/>
              </a:solidFill>
              <a:effectLst/>
              <a:ea typeface="Calibri" panose="020F0502020204030204" pitchFamily="34" charset="0"/>
            </a:endParaRPr>
          </a:p>
          <a:p>
            <a:pPr fontAlgn="base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Noto Sans" panose="020B0502040204020203" pitchFamily="34" charset="0"/>
              </a:rPr>
              <a:t>Are there any high risk locations that have not been hit with a disaster for a significant amount of time</a:t>
            </a:r>
            <a:r>
              <a:rPr lang="en-US" sz="1400" dirty="0">
                <a:solidFill>
                  <a:schemeClr val="bg1"/>
                </a:solidFill>
                <a:ea typeface="Times New Roman" panose="02020603050405020304" pitchFamily="18" charset="0"/>
                <a:cs typeface="Noto Sans" panose="020B0502040204020203" pitchFamily="34" charset="0"/>
              </a:rPr>
              <a:t>?</a:t>
            </a:r>
            <a:r>
              <a:rPr lang="en-US" sz="14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Are there any time patterns that can indicate when a disaster will hit?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</a:pPr>
            <a:endParaRPr lang="en-US" sz="12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  <a:ea typeface="Times New Roman" panose="02020603050405020304" pitchFamily="18" charset="0"/>
              </a:rPr>
              <a:t>Data was gathered on 08/05/2024 any disasters since then will not be calculated</a:t>
            </a:r>
          </a:p>
        </p:txBody>
      </p:sp>
    </p:spTree>
    <p:extLst>
      <p:ext uri="{BB962C8B-B14F-4D97-AF65-F5344CB8AC3E}">
        <p14:creationId xmlns:p14="http://schemas.microsoft.com/office/powerpoint/2010/main" val="394604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B13F5-BE8B-85E7-C2CC-19800D10C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Population/Disaster Type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1A7039A1-2A98-6286-F6BB-CEBF803FD2C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85701543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1A7039A1-2A98-6286-F6BB-CEBF803FD2C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5744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76662-3AE6-51C7-F5EE-553A7B51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Insurance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6848B37F-B81F-5EBC-0158-5066D5E37EE2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514305551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6848B37F-B81F-5EBC-0158-5066D5E37E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2962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D0F6C-F1F2-0451-68C6-B74324A3D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Days since last disaster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8AD090F-2362-18AD-4881-A988966D3A1B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504707233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A8AD090F-2362-18AD-4881-A988966D3A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895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3E28A-6607-B0FC-0419-536B6E7E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9744DDB-90B1-F624-6CC0-24E6DF341EDB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20675641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A9744DDB-90B1-F624-6CC0-24E6DF341E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163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F70D7-DC19-9EF9-3E84-36991742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disasters per 1000 sq miles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D0AD8E15-047E-8DC9-AE26-7136EF5097BA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50195110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D0AD8E15-047E-8DC9-AE26-7136EF5097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283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DD25E-7CC8-BAA1-5C8C-5CB809AB1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Page 2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6FEAFA6A-22C4-048A-D843-ABC519BC0307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116013" y="2478088"/>
              <a:ext cx="10167937" cy="369411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6FEAFA6A-22C4-048A-D843-ABC519BC03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6013" y="2478088"/>
                <a:ext cx="10167937" cy="3694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Add-in 4">
                <a:extLst>
                  <a:ext uri="{FF2B5EF4-FFF2-40B4-BE49-F238E27FC236}">
                    <a16:creationId xmlns:a16="http://schemas.microsoft.com/office/drawing/2014/main" id="{1254F984-88D8-0467-1F45-EE2C9CA4D2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2548315"/>
                  </p:ext>
                </p:extLst>
              </p:nvPr>
            </p:nvGraphicFramePr>
            <p:xfrm>
              <a:off x="0" y="0"/>
              <a:ext cx="12192000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5" name="Add-in 4">
                <a:extLst>
                  <a:ext uri="{FF2B5EF4-FFF2-40B4-BE49-F238E27FC236}">
                    <a16:creationId xmlns:a16="http://schemas.microsoft.com/office/drawing/2014/main" id="{1254F984-88D8-0467-1F45-EE2C9CA4D2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21397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webextension1.xml><?xml version="1.0" encoding="utf-8"?>
<we:webextension xmlns:we="http://schemas.microsoft.com/office/webextensions/webextension/2010/11" id="{5BD13A30-00D1-47BA-B722-92135F0F6FEB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4ffcd3d35ccb530ff169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4ffcd3d35ccb530ff169&quot;"/>
    <we:property name="pageDisplayName" value="&quot;Population/Disaster Type&quot;"/>
    <we:property name="datasetId" value="&quot;56f174cb-c351-49fa-bad7-d9fba87c9ec2&quot;"/>
    <we:property name="backgroundColor" value="&quot;#3A3A3A&quot;"/>
    <we:property name="bookmark" value="&quot;H4sIAAAAAAAAA+1Z32/bOAz+Vwq/7CUYJNvyj72taYs7YFcU66GHw2EoaIlKvDm2Idtdc0X+91Fy0nZp1uRyadeufRQpUfw+UhJpX3kqb+oCpscwQe+dt19VXyZgvuxxb+CVvYyB4iKLZYogVRZzEccRaau6zauy8d5deS2YEbZnedNBYQ2R8J9PAw+K4gRGdqShaHDg1WiaqoQi/xf7yaRqTYezgYeXdVEZsCZPW2jRmr2g6TQmF/jbgHYE2eYXeIqy7aWh1lIFKhBSZiJgWvMopWlNP8F5tnKKNe22H1ZlC3lJ21hZxhOCCVopRghZJHw/tHKdF+1iyvTwsjaEjjBPa0vOe3UBpUTlOQgGm97jK+/9aGRwBO18ePidclgV3WSF/LTqjMSPqJ2qbPN2SnvUVd0VztL5FIE8mRFhJ6YiOp3+Iza5wrLdO7meuOczxvaGWDZdP/2oK+e0MTscV1+HBolnZQWfSNLk5aiYh+WGoT97lBKMRVhln4lbywQtqIxCsz91ZBzkZhEVf7CE6SkTQchJ5LNQ+KDiUMpAQBTKJMJnHHj+Gvi1RPSBl0wnTAoVaq7BBwHC18848P5r4NcS0QeeQRiGGmJMtUAQmGZc/Djw83fwyCljP0wkYwohSjDJ4lBgQkQ9YnLQiw0NeXKucQLLhCyUx90kQ7OEXywnAp8NluBlLKM3PgOeSCUEQ/SVvIE3pGWjyuSSMmYZ4Q5BuArgLfdWurtzV7paWfPnW7nEbrn0GMHfyNm8lO5U2LPsr8uBDS6DCdTLd0Ffi9Gen29VW/OY9DfEgwaBTrF9uAMmM0gA6OkWWZT6UXLP/f1dnieZiIBTZZj4vi+SMJA8+lGe9+astbNFRUp33pGpJs7uvHTuaOYaOAOvJ5QoH3h/jdHgnKlS5YvkOK7au5z9vsRjsznD/cD5tyZLyKczKDpXvZP1Dzn53SeDE9OKN2/sNMv9zCXNg5+6u4n8n8/ebzmhMHI8/YAXWNz17lp/V7Vw5AxM3ncmcy63veLmmXJtz1sJdh9HeXlgeyC75pZ/nhXu3Qiseo7K+5tex3sJuu++fCEc/UHt3vg1i+5h6ACmWyfRDt//pl34/QICdViq18O+a4Ze1FHfgp/VB31tIdhCVuDh5baN4YugdpF6facZpjEEoYzSkCdKZJIDexqfGDauu3bQPzyRjwn/A3IfTM5ilCJWARfKxyySkUrXBvMn98wbhKcpckn9ze0AeRM0I3e6qEoHB6fu98qx11fKqdGhXd0tHNAKVX0tbdewoHBl33jddjwQI323KFMmJRfcjzUmILJU6GjDbjHWYYBacIa+ChBDLjL92i3+gt3ic/9SI4vO7oVqH8xwDKZ9AtfuLoiw6fZTPjndSXt3lWidYRihn+iYpToWqYz9R3wIdnIafuFnYevIuuCuglt1bVODxBMocQVsggulsrzeC939Br9GPZt9A2N6CmR+HwAA&quot;"/>
    <we:property name="initialStateBookmark" value="&quot;H4sIAAAAAAAAA+1ZbU/cOBD+Kyhf+mVVOS/OS7/BArpTC0Vw4nQ6VWhij5e02SRyEsoe2v9+YycLdNmy2+1CofDRM/Z4nmfG9kxy5cisrnKYHMIYnXfOTll+GYP+suU6A6foZR8/vj/YPn5/drh9sEfismqysqidd1dOA3qEzWlWt5AbCyT899PAgTw/gpEZKchrHDgV6rosIM/+w24yqRrd4nTg4GWVlxqMyZMGGjRmL2g6jWlv961PO4Josgs8QdF00kApIX3pcyFS7jOl3DChaXU3wXq2cIoxbbcflkUDWUHbGFnqxjyNQEnJoihkIfe8wMhVljezKZO9y0oTOsI8qQwr2/ICCoHSsRA01p3HV872aKRxBE0/3PtGOSzzdrxAflK2WuAxKqsqmqyZ0B5VWbW5tXQ2QSBPpkTYkS6JTqs/xjqTWDRbR9cTtzzG2NYQi7rtpu+3RU8bM8Pz8utQI/EsjeATSeqsGOV9WG4Y+qtDKUAbhGX6mbg1TNCCUkvUOxNLxm6mZ1HxBnOYnjIRhJxEHgu4BzIKhPA5hIGIQ3zGgXdfA7+UiC7wgqmYCS4D5SrwgAP31DMOvPca+KVEdIFnEASBgggTxRE4JqnLvx/4/gHct8rIC2LBmEQIY4zTKOAYE1GPmBz0VENNnpwpHMM8ITPlYTtOUc/h5/OJ4E4Hc/BSlso0SsGNheScIXpS3MAb0rJRqTNBGTOPcIMgbAXw1nUWurtxV9pKGvNna7nEbrn0GMFfydmsEPZUmLPsLcuBFS6DMVTzd0FXi9Gen29VW31MuhviQYNAp9g83D4TKcQA9HTzNEy8ML7n/v4mz+OUh+BSZRh7nsfjwBdu+L0878wZa6ezipTuvH1djq3dvmZuaeYSOAOnI5QoHzh/n6PGnqlCZrPkOCybu5z9OcdjvTrD3cD6tyRLyKdTyFtbvZP1Dxn53SWDFdOKN2/MNMP91CbNg5+6u4n8w2fvj4xQaHE++YAXmN/17lp/VzVz5BR01nUmPZfrXnF9plzbcxaC3cFRVuyaHsisueWfY4RbNwKj7lE5/9DreC9B992XL4SjA2r3zl+z6B6GdmGydhJt8P2vm5nfLyBQe4V8PeybZuhFHfU1+Fl80JcWgg2kOe5drtsYvghqZ6nXdZpBEoEfiDAJ3FjyVLjAnsYnhpXrrg30D0/kY8JPQO6C6bIIBY+k73LpYRqKUCZLg/mLe+YVwlPnmaD+5naAnDHqkT1dVKWDhVN1e2XY6Utp1WjRLu4WdmmFLL8WpmuYUbiwb7xuOx6Ika5bFAkTwuWuFymMgacJV+GK3WKkAh8Vdxl60kcMXJ6q127xN+wWn/uXGpG3Zi+UO6CH56CbJ3DtboIIk26/5JPTnbS3V4lSKQYherGKWKIinojIe8SHYCOn4Td+FtaOrA3uIrhl29QVCDyCAhfAJrhQSMPrvdDtb3DHbkJMZ1RLL1lgfo5fszSd/g+btkJCpx8AAA==&quot;"/>
    <we:property name="isFooterCollapsed" value="true"/>
    <we:property name="isFiltersActionButtonVisible" value="true"/>
    <we:property name="isVisualContainerHeaderHidden" value="false"/>
    <we:property name="reportEmbeddedTime" value="&quot;2024-08-09T16:29:58.600Z&quot;"/>
    <we:property name="creatorTenantId" value="&quot;101da587-1843-4f52-8b8a-17b069c66d33&quot;"/>
    <we:property name="creatorUserId" value="&quot;100320037B2DBFAE&quot;"/>
    <we:property name="creatorSessionId" value="&quot;237c1e81-e3ae-4827-badb-3cc12e541280&quot;"/>
    <we:property name="artifactViewState" value="&quot;live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D40149E1-F289-4FFF-A13B-2920D44AFAB0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3d3fafb0a28bc7ad5f63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3d3fafb0a28bc7ad5f63&quot;"/>
    <we:property name="pageDisplayName" value="&quot;Insurance&quot;"/>
    <we:property name="datasetId" value="&quot;56f174cb-c351-49fa-bad7-d9fba87c9ec2&quot;"/>
    <we:property name="backgroundColor" value="&quot;#3A3A3A&quot;"/>
    <we:property name="bookmark" value="&quot;H4sIAAAAAAAAA+1Y32/bNhD+VwRhQF+Egvot5S1xu6dtCOahKDAExok8OWpl0SCpxF7g/31H0tmWxk2a2cEaL36yyNPxvu8+8Xi8CUWnlz2sf4EFhifhmZSfF6A+B3EYhYMf43FdV0mKLMcGkrSt47ykWbk0nRx0eHITGlBzNB86PUJvHdHg7xdRCH1/DnP71EKvMQqXqLQcoO/+QG9MU0aNuIlCXC17qcC6nBowaN1ekTk9Uwjx25RWBG66K5wiN340FWkLbcMgqRpegsjbwpppb+Ai22liXbvlJ3Iw0A20jB2LWZwlRRJXtUgLEYMQwoXRdr3ZmjTr96ulInSEeb205JyKKxg4itBBUKh9xDfh6XyucA5m+/j+zuRE9uNix/hUjorjr9i6qcF0Zk1raEvIDK7ms2Y9u5QLnC1VxzHcEG/nShKrzuyU+CK6AxgGwhYQmaiDVqrgh4yxiDEWdEMgrrHvu2EecOnNnZcfx2FLamwfL+X1RCG9L8ITton+AjuhobmktaG/h/dZIHkp3A/pgkY0oei3Ovo7pb/5SHk/akoaijNQk0tQxgq2+UTKsHmkt6USqM7WLpXvOnWrqST6IvyXm8bNxe0XQ84//eOb2GbRY3/WtF1s7ETT8BaYyBPIqqzIG1bx7Di+q9imY48v63EZgxLHoNynEmWVE4WcZbzIUohZVoq4ZSBYfhzCSV5lc3iavGjaskihBpECcBE3pWjq4lHRHL6wuRj1weqZ7ok4dSen4QLp1GX/CDDg0Cz9Sh36eenPL+jA3oQ/dUSA9/0B+tG6ffOO3hDyenhDQfmSobG/1cY9j9oQRWbqAp06u0f8u3Pf1rVFvbMeOWO9RzV6mGtfhNIsrxkyKkGiZm3Jkprx49hL0te95PA0ebkmHKsci7rJ0qTKyxaThB2HaPbrCP43onnqiXtbgIRgokxiKMssL1NAOA7RFK+iOTxNXjRN2pZpGWeITd7GdVGnRfXvRfMzgh4Vfiti0Wmw3fKsxQV8iXMix8EEsiU4vBM4GJutYAGrgCwCV2TfxjuONM9xa/BgoPorZ6vocb6+t13lyQC+J/nvdx55YWD3a+ReGNh9rzteGNxnLneag6G9bOft5M4+6aPb+/+Lvd23UImoYmioj6qBJzUWkHF3l/4gSoMr08jVXYDut7uXlaPRS+B4DgPu6EBJLTAIy/AT+s7N5k/pdVvN5xgAAA==&quot;"/>
    <we:property name="initialStateBookmark" value="&quot;H4sIAAAAAAAAA+1ZTW/bOBD9K4KwQC9CQX1buTluemnTBvWiKFAExogcOWpl0SCpxN7A/32HlNM2jTdu1g628SaniBwN57154nDoa1/Uet7A8h3M0D/yj6X8OgP11Qv9wG/XY+/fvzkdfngzeTc8PaFhOTe1bLV/dO0bUFM0H2vdQWM90ODn88CHpjmDqX2qoNEY+HNUWrbQ1H9hb0xTRnW4CnxczBupwLocGzBo3V6SOT3T2uHLmFYEbupLHCM3/Wgs4gqqkkE0KHkOIq0ya6Z7AxfZRhPr2i0/kq2BuqVl7FjIwiTKonBQiDgTIQghXBhV3Zi1Sbk8WcwVoSPMy7llZSguoeUofAdBoe4jvvaH06nCKZj148mtyZFsutmG8bHsFMcPWLmp1tRmSWtoS8gELqeTcjm5kDOczFXN0V8Rb2dKEqvObEh8Ed0etC1h84hM1F4llfdHwljAGPPq1hNX2DR1O/W47M2dl9dduyY1tI8X8mqkkN4X/hFbBd/AjmhoKmltaO7gfRRIvRTuhnROI5pQNGsdfU/pn32kvOk0JQ3FMajRBShjBVt+IWXYPNLbUglUx0uXyle1utFUFPwU/tNN4+r85osh519++CbWWeyxP2razld2oix5BUykESSDJEtLNuDJYXxXoU3HDl/WdhmDEoeg3IcSZZUT+JwlPEtiCFmSi7BiIFh6GMKJnmWzf5p60VR5FkMBIgbgIixzURbZVtHsv7C5GPXe6pluiDh1K6f+DOnUZf8RYMChmfcr1djPy/78gg7stf+2JgJ63x+h6azbF6/oDSGv2hcUVF8yNDY32rjjURuiyIxdoGNnt8W/O/etXVvUG+uRM9Y7VKP7ue6LUJykBUNGJUgUrMpZVDB+GHtJ/LyX7J+mXq4Rx0GKWVEmcTRI8wqjiB2GaHbrCP43onnoiXtdgIRgIo9CyPMkzWNAOAzRZM+i2T9NvWjKuMrjPEwQy7QKi6yIs8G/F80pgu4U/ipiUWuw3fKkwhn8jHMku9Z4siI4vBbYGpstbwYLjyw8V2RfhhuONI9xa3BvoPofzlbBdr5+t13lwQB+J/nvdh55YmB3a+SeGNhdrzueGNxHLneag6G9bOPt5MY+6ZPb+/+Lvb1voSIxCKGkPqoAHhWYQcLdXfq9KA0uTCkXtwG6v829rOyMngPHM2hxQwdKaoFWWIZ/re8MbDR12WxrhO2vEN/61NXqb/nAcgcQGQAA&quot;"/>
    <we:property name="isFooterCollapsed" value="true"/>
    <we:property name="isFiltersActionButtonVisible" value="true"/>
    <we:property name="isVisualContainerHeaderHidden" value="false"/>
    <we:property name="reportEmbeddedTime" value="&quot;2024-08-09T16:30:39.713Z&quot;"/>
    <we:property name="creatorTenantId" value="&quot;101da587-1843-4f52-8b8a-17b069c66d33&quot;"/>
    <we:property name="creatorUserId" value="&quot;100320037B2DBFAE&quot;"/>
    <we:property name="creatorSessionId" value="&quot;9a3f21a5-71de-45d9-ab30-b0033c3a8b6d&quot;"/>
    <we:property name="artifactViewState" value="&quot;live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B0EF0755-C098-4798-822F-8419F9067287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6a0ea195379da6292641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6a0ea195379da6292641&quot;"/>
    <we:property name="pageDisplayName" value="&quot;Days since last disaster&quot;"/>
    <we:property name="datasetId" value="&quot;56f174cb-c351-49fa-bad7-d9fba87c9ec2&quot;"/>
    <we:property name="backgroundColor" value="&quot;#3A3A3A&quot;"/>
    <we:property name="bookmark" value="&quot;H4sIAAAAAAAAA9VX207jMBD9FZTnaJVLm8u+QReklVaoghX7sKqqSTxJDW4c2Q7QRf33HTsBFsqlWgEqfaji8WTmzMXHkxuPcd0KWB3DEr2v3oGUF0tQF3uh53tNL0uyisVFBgmDkIXjMs0roF3ZGi4b7X298QyoGs0Z1x0Ia4iEv2e+B0JMobarCoRG32tRadmA4H+wV6Ytozpc+x5et0IqsCZPDRi0Zi9JndYEIfwSk0coDb/EUyxNL00gQAjzcZzmDJIoj5KRha17BYfsSRVr2rmfyMYAb8iN0x0XSRFkiJinUZkEWRxXVl5xYQaVYnV43SqKjmJetTY5++wSmhKZ50JQqHvEN95+XSuswQzLwwebEym65RPyU9mpEk/Q+T1sDDcr8rHg9WKuuL6YU46Mt6Z0TZWkZLpdBis915xAzOmPM2x6laOuGRIV2OVCXk0UUmaZFfh3AUxIVEvFSxAbMbwlzL6qm0hmJCH0tRha4r46P3uApeg05R/ZAajJApSxvVecU5FtSehtqRiqg5Wryjeubtsj8h+h3q2KrGe3DU1vnv/TskNB+njeowKztd2I8zyPIsbKcTKCJA2CEJyxF2th8NoU8vphBay1MVbjcoQZMijCpIryfMxePTtv13qtbDvhKjtfIZC/LZvP/9BzvETGu+W7neRPT0UfEYCQV58aP13XYOlQz6Fhc237eg4E5nEopey2Af8q+y6hfcy3b81a2x7e2cA0SRhXMIqzEqNyBHEa5//PW0mUFlWax1FcphhnmNGc8zxvDQPRkdvMxsCiFIsiYlFCE0YQxwU5eJLbenPW2tntTEPX05GSS2d3GL4WpPncSfO9PpTA3hu/FnQfDpluGL/tq2PS28j590d10NtXqF84YM+VxPfOQHRu4COrPzhF2affiUmz6YSwirZ4a9duHz9ibHFC37ZjT1A78tib3inuRUEQ7E2w0Z3eXYjh7kOMdgniFOklQkhzaVPjriVwA91LuXv1JjBQCDzc4FBHo/cSGnLoW9A+yM7oFkqcQtNzVdsj4+j0KHC6wZANz44cn+AP9+XoDeRBv78t/wwCsQ4AAA==&quot;"/>
    <we:property name="initialStateBookmark" value="&quot;H4sIAAAAAAAAA9VXbU/bMBD+K8ifoylN2rTZN+iKNG2DCib2YaqiS3xNPdw4sh2gQ/3vOzsBBuWlmgB1/VDF58vdcy9+fLlmXJhawuoIlsg+sgOlzpegz/d6LGBVJzs+/vJt/+RLdrT/bUJiVVuhKsM+XjMLukR7JkwD0lkg4c9ZwEDKKZRuNQdpMGA1aqMqkOI3tsq0ZXWD64DhVS2VBmfy1IJFZ/aC1GlNvnsfYvIIhRUXeIqFbaUJhAi9dBAPUw5JlEZJ3+E1rYJH9qiKM+3dj1VlQVTkxusO8iQPR4iYDqMiCUdxPHfyuZC2U8lXk6taU3QU86p2WdnnF1AVyJkPQaNpEV+z/bLUWILtlpN7m2Mlm+Uj8lPV6AJP0PudVFbYFflYiHKRaWHOM8qRZWtK11QrSqbf5bAymREEIqM/wbFqVQ6bqktU6JYLdTnWSJnlThDcBjAmUam0KEBuxPCaMNuqbiKZkYTQl7JribvqfG8BFrIxlH/kB6DHC9DW9V7+i4rsSkJvK81RH6x8VT4JfdMeUfAA9W5VZD27aWh689dfLdsVpI3nLSowW7uNOE3TKOK8GCR9SIZh2ANv7NlaWLyyubq6XwFnbYDzQdHHEXLIe8k8StMBf/HsvF7r1apupK9stkIgf1s2X/Cu53iJXDTLNzvJ/z0VvUcAUl3+1/jpngZHhyaDimfG9XUGBOZhKIVqtgH/IvsuoX7It6/NWtse3lnHNEkvnkM/HhUYFX2Ih3H677yVRMN8PkzjKC6GGI9wlI/gad7qJqFDvzkaAI+GmOcRjxKaMMI4zsnBo9zWmnPWzm5mGrqeDrVaervd1LUgzadOWsDaUEJ3b/xY0H3YZbri4qavjkhvI+efH9TBbF+hduGBPVWSgJ2BbPzAR1a/CoqyTb8Xk2bVSOkUXfHWvt3ef8TY4oS+bseeoPHksTe9VdyLwjDcG2NlGrO7EHu7DzHaJYhTpJcIIc2lVYm7lsANdM/l7sWbwEIucbLBoZ5G7yQ05NC3oHtQjTU1FDiFquWqukUm0OtR4HSDIe+ePTk+wh/+y5F5J4RGEIQXXnDfk6wjG/r9AYrn2pPaDgAA&quot;"/>
    <we:property name="isFooterCollapsed" value="true"/>
    <we:property name="isFiltersActionButtonVisible" value="true"/>
    <we:property name="isVisualContainerHeaderHidden" value="false"/>
    <we:property name="reportEmbeddedTime" value="&quot;2024-08-09T16:31:21.698Z&quot;"/>
    <we:property name="creatorTenantId" value="&quot;101da587-1843-4f52-8b8a-17b069c66d33&quot;"/>
    <we:property name="creatorUserId" value="&quot;100320037B2DBFAE&quot;"/>
    <we:property name="creatorSessionId" value="&quot;466606b2-de60-472d-877e-72c2302568c3&quot;"/>
    <we:property name="artifactViewState" value="&quot;live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C874D5E6-C0DF-4355-AAD7-0A80EF5CFE6D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826a05938cd37c351d92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826a05938cd37c351d92&quot;"/>
    <we:property name="pageDisplayName" value="&quot;Page 1&quot;"/>
    <we:property name="datasetId" value="&quot;56f174cb-c351-49fa-bad7-d9fba87c9ec2&quot;"/>
    <we:property name="backgroundColor" value="&quot;#3A3A3A&quot;"/>
    <we:property name="bookmark" value="&quot;H4sIAAAAAAAAA9VX227bMAz9lUHPxuBbLKtvbdY9DUOxDnsZgoCWaEetYxmy3CYr8u+j7BTrZehlaLrED7ZEEeTh4bEl3zClu7aG9VdYIjtiJ8ZcLsFefohYwJrRFvK0VCXwOM0x5DyTUaZo1bROm6ZjRzfMga3Q/dBdD7UPRMafs4BBXZ9B5Wcl1B0GrEXbmQZq/QtHZ1pytsdNwHDV1saCD3nuwKEPe0XuNCcI0ceEMoJ0+grPUbrRmscZhBOR5FIlXCaTSImY3LrRYUD2Vxcfekg/NY0D3VAab4smBaKMw0kGUSQgD9N0gFHq2m1divXpqrVUHdW8bj05U8JaGasl1GyowmI3gr5hU1P3y2F0es9+bnor8RuWw1LjtFtTpIWuFnOru8s5MeHYhkg5s4YoG1ZHUrxxYa6nFmmm2FG4mZGl001Vbxn9U9z3EeASWt+s4oJY8TVsbnmk4Bd3mNoWsh6K2wXy2cYv8FKqWJRJKXJIs1gVXIXvSPISle6Xh0nzS7GPRJc84zLMAMpYFCoTIsbsHYmuzfVhsvwi4CPFCJHgJdCXBTKYAIQQxs9SfKyuoJGoHvF7XFUWK3Db6emuyFew7ubEssQ53bTCZnT53DfbD2v4uDPBwUhE1n1H7KM6ATtdgHUPBWOsQnsySuOTtre7SRw8AL1X/djM/qvSC8VlniIPhd8jEUIRFnuh9Ke3nr2R+o729n3U+ht0ZBdif80ZpQAhkzTK6RSY8iwRPFPlAZxRgnd9855D+U/v3kEq/k2Y2IXmX3dglImI6CQTA2IChSwKoYQP92Q/HK5cYVb3uzBcdy2EhH4Q/cD0rmtB4hk0OFTUjnA0Dn6kVmiU18Iwtv75RVPDx9Q/oO591uF3kg1pPPbNb9TTqHbGDgAA&quot;"/>
    <we:property name="initialStateBookmark" value="&quot;H4sIAAAAAAAAA9VX227bMAz9lUHPweBLYkd9S7PspesF7dCXIQhoiXbUKpYhy22yIv8+yk6xtht6GZouyUMiUQx5eHhsSXdMqrrSsDqBBbIDdmjM9QLs9aeQ9Vi5sZ2eHh2Pzo9mJ6PjCZlN5ZQpa3ZwxxzYAt2lqhvQPgIZf0x7DLQ+g8LPctA19liFtjYlaPUTO2dacrbBdY/hstLGgg954cChD3tD7jSn3OHnmDKCcOoGL1C4zjqMEggGPB4KGaciHoSSR+RWdw4tsr+6+NBt+rEpHaiS0nhbOMgQRRQMEghDDsOg329h5Eq7jUu2miwrS9VRzavKszImrIWxSoBmbRUW6w70HRsb3Sza0eSR/cI0VuA55u1S6ZRbUaS5KuYzq+rrGTHh2JpIObOGKGtXO1K8cW5uxxZpJtlBsJ6SpVZloTeM/i7uewdwAZVvVnZFrPga1vc8UvCrB0xtClm1xW0D+XTtF9JcyIjncc6H0E8imaUy+ECSFyhVs9hPml+LvSM6T5NUBAlAHvFMJpxHmHwg0drc7ifLrwLeUYwQ8jQHerNAAgOAAILoRYpH8gZKQfU+5XdUFBYLcJvpZFvkS1jVM2JZ4Iy+lMSyc/nalJsXa/BnZ3p7IxGhm5rYR3kIdjwH654KxliJ9rCTxhdl73eTqPcE9E71Yz39r0rPZCqGfUwD7vdIhIAH2U4o/fmtZ2ekvqW9fRe1/g4d2YbY33JGyYCLuB8O6RTYT5OYp4nM9+CM0vvQJ+8llP/07O2l4t+FiW1o/m0HRhHzkE4yESDGkIks45L7cM/2w+HSZWb5uAvt56GFkNAF0Q9M4+oKBJ5BiW1FVQdHYetHaoVSei20Y+t/vylqeJf6EnTjs7bXSdYmITQq0/jCH/wlk7WwfK3rX0kLEobvDgAA&quot;"/>
    <we:property name="isFooterCollapsed" value="true"/>
    <we:property name="isFiltersActionButtonVisible" value="true"/>
    <we:property name="isVisualContainerHeaderHidden" value="false"/>
    <we:property name="reportEmbeddedTime" value="&quot;2024-08-09T16:31:45.276Z&quot;"/>
    <we:property name="creatorTenantId" value="&quot;101da587-1843-4f52-8b8a-17b069c66d33&quot;"/>
    <we:property name="creatorUserId" value="&quot;100320037B2DBFAE&quot;"/>
    <we:property name="creatorSessionId" value="&quot;b4e36d25-ec58-4654-a81a-2e9a2c96fcf2&quot;"/>
    <we:property name="artifactViewState" value="&quot;live&quot;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8B646D46-52C2-4EE7-82D9-132BDEC5A43B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cafcd88ce195b1ed8040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cafcd88ce195b1ed8040&quot;"/>
    <we:property name="pageDisplayName" value="&quot;disasters per 1000 sq miles&quot;"/>
    <we:property name="datasetId" value="&quot;56f174cb-c351-49fa-bad7-d9fba87c9ec2&quot;"/>
    <we:property name="backgroundColor" value="&quot;#3A3A3A&quot;"/>
    <we:property name="bookmark" value="&quot;H4sIAAAAAAAAA+1XQW/UOhD+K1UuXKKnxEk2CTcorfSkJ1RRKAdUrSb2eDF47RA7pUu1/52xs6GlXUrFoUJPzWXX48/j+WbmGyVXiVCu17B5DWtMnicvrf28huHzQZ6kiZlslUSWVW3JGskqDmVTs4Z2be+VNS55fpV4GFboz5QbQQdHZPxwniag9QmswkqCdpgmPQ7OGtDqG05g2vLDiNs0wcte2wGCy1MPHoPbC4LTmkLI/ynoRuBeXeApcj9ZOUgumoZj3lZdjqLJyoxgbgLEyPZCgut4/aE1HpShayK2yypgTc3bvFiwBSsQqmCXSvsdpNscXfYDsbuak3McN6EoqlLkgK3sUBRlI2VNkfhNHzCHxGdlB8VBk3FyF7ydzfxYmhwPdh397gohCHlkvPKbsFAOXIhhCUYsXcjPEgYEwryNV2RbSvf7jzhg9EG8hJqSRA6tDz8hcHRuZ/zX/Gxzu3N6XJu76FM7DhzfoLxexBC3VLiTwVJZY5hT4bYhljPQY2wD8vqfChnSkXEwE9KMWkfg/u1nr5TzlC9/YOVBDKpT8Oy+A+8MGcVBjMBF5Pk2POdTa93g8iCOv8/8L6inyUf79ZAAFE0oS3o1N8ELcQGGY6jrzwG9WK0GXMFcrqNHiPYaR5ZlnmXZ0n1ZrlXEHY9mJ7DsLp+QT6fMSu8EfK2lqRGTNfRhNnSfSIRBMttZtnT9pxvC3Gli8/C+++OahE5Ik5zVrOs4dGUHrM0hl+Kh6i6bvJANkzkUdcWZrBdV9qTuJ3X/79T9d/Lx1oOOOxMPTa33l1EZexEuXs6UlhLXd3gow5VA44Oo2S0G1R+MWg+dxqPL2+PWDgKHl9NgfaWG+W0pTx+lWLNUwtRNk0IwIResLCAvc84r1hbsgUM3p2ldVrKoFh1mWOeMN9XT0H0aur/XhdOKUzfclEWyRvpCCX9IpxAL0083KZz2rYjbGHvxFxmkE8J+NSEXc4Pvfbf5UanHebOBsmgqCEJp67Zo67qGKLL7hwde+s7eGh7x2Z83O3rXA8cTMLgnf5Q3CjkU6N4cxu/AH+nbbr8DgMNuSX8OAAA=&quot;"/>
    <we:property name="initialStateBookmark" value="&quot;H4sIAAAAAAAAA+1XS2/bOBD+KwEvvQiFqIcl95amDlB02wbNbvZQBMJIHLlsaVIrUmncwP99h5TVvJwHegiKIrrYGn6axzfzDaQLJqTtFKw/wArZK/bamG8r6L/tcRYxvbV9/Pju/f6nd9WH/fcLMpvOSaMte3XBHPRLdCfSDqC8BzJ+Po0YKHUES3/XgrIYsQ57azQo+QNHMB25fsBNxPC8U6YH7/LYgUPv9ozgdE+x+cuUIkLj5BkeY+NGawNtI8qyQT7Pa46ijLOYYHYEhMx2QrzrEP7AaAdSU5iAreMckrJo5jydJbMkRci9vZXKbSH1enHe9VTdxcTKYTiENM0zwQHnbY0izcq2LSgTt+485oDqWZpeNqDIOLrz3k6m+pKIHfZmFfxuOyAIudBOurW/kRasz6ECLSrr+amgRyDM3yFEvCG6//2CPQYfVJeQI0nk0Dj/4xNHa7fGt/q6zW6fU8NK30Yfm6Fv8BO2lzchxQ017qg31NaQ5ti4jc/lBNQQxoC8/iU9QypU7M2E1INSAbj7+MUbaR3x5fZMuxeSqiW8uO+BfzQZxV7IwAbk6cZfp+NoXanlUTU+zPwdpUfsi/l+QADKxrclupiGYF+cgW7Q9/V6QvvLZY9LmNq1eIJsL3FkqXgcx5X9r1rJgDsc9FZg8e16PJ9W6qXaCvhSS+MgshV0fjfUX0mEXjKbSbYU/usVYW41sX783P1yT/wkRIwnRVLXDdRZDcmcA2/FY9WdlTxty6TlkBZ5k7TFLI+f1f2s7j9O3b9nPc44UOFkrEPR6P1mpQyd8IGrqaSqxdWtOqRupEDtvKiTGxXkv7BqHdQKF+c3163pBfavx8X6RvbT2xKPnqRZk1T81o1YKhLRzpIsBZ7xpsmTeZo8culy2tZZ3qb5rMYYC540Zf68dJ+X7sO6sEo2NA1XZcFWSF8o/g/pFEJjujGSxPHciHCMYRbvYJCeEOa79lxMA77z3eZnp57mzQaytMzBC2VezNN5URQQRHb/8sBzV5sbyyNcu3kzg7MdNHgEGnfwR7xRyr5B93IYvgNZCELZSNpfDzzgvw5/0r3Z/A/I+MiAqA4AAA==&quot;"/>
    <we:property name="isFooterCollapsed" value="true"/>
    <we:property name="isFiltersActionButtonVisible" value="true"/>
    <we:property name="isVisualContainerHeaderHidden" value="false"/>
    <we:property name="reportEmbeddedTime" value="&quot;2024-08-09T16:32:39.494Z&quot;"/>
    <we:property name="creatorTenantId" value="&quot;101da587-1843-4f52-8b8a-17b069c66d33&quot;"/>
    <we:property name="creatorUserId" value="&quot;100320037B2DBFAE&quot;"/>
    <we:property name="creatorSessionId" value="&quot;e3ebc10c-3b39-4171-b2b4-767604d71087&quot;"/>
    <we:property name="artifactViewState" value="&quot;live&quot;"/>
  </we:properties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9F7DD5CB-46DE-45C9-838F-3BCAA7A6A027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</we:properties>
  <we:bindings/>
  <we:snapshot xmlns:r="http://schemas.openxmlformats.org/officeDocument/2006/relationships"/>
</we:webextension>
</file>

<file path=ppt/webextensions/webextension7.xml><?xml version="1.0" encoding="utf-8"?>
<we:webextension xmlns:we="http://schemas.microsoft.com/office/webextensions/webextension/2010/11" id="{A0D99EC6-45EA-4A99-B1F1-1DB91F77C5CE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80412E8C-E395-42D9-9CC6-890152ACEE94&quot;"/>
    <we:property name="reportUrl" value="&quot;/groups/me/reports/61769356-71e9-40c2-89d5-2d0b6521c4f2/914460b129f83e49d4da?experience=power-bi&quot;"/>
    <we:property name="reportName" value="&quot;powerbi&quot;"/>
    <we:property name="reportState" value="&quot;CONNECTED&quot;"/>
    <we:property name="embedUrl" value="&quot;/reportEmbed?reportId=61769356-71e9-40c2-89d5-2d0b6521c4f2&amp;config=eyJjbHVzdGVyVXJsIjoiaHR0cHM6Ly9XQUJJLVVTLUVBU1QtQS1QUklNQVJZLXJlZGlyZWN0LmFuYWx5c2lzLndpbmRvd3MubmV0IiwiZW1iZWRGZWF0dXJlcyI6eyJ1c2FnZU1ldHJpY3NWTmV4dCI6dHJ1ZX19&amp;disableSensitivityBanner=true&quot;"/>
    <we:property name="pageName" value="&quot;914460b129f83e49d4da&quot;"/>
    <we:property name="pageDisplayName" value="&quot;Page 2&quot;"/>
    <we:property name="datasetId" value="&quot;56f174cb-c351-49fa-bad7-d9fba87c9ec2&quot;"/>
    <we:property name="backgroundColor" value="&quot;#3A3A3A&quot;"/>
    <we:property name="bookmark" value="&quot;H4sIAAAAAAAAA+1WTU/bQBD9K2jPUeW111/cIFD1QCtUEFKFIjS2Z50Fx2ut12lSlP/e2XX4akKrcoVT7DeTmTdv39i+Z5XquwbW32CB7JAda323AHN3wNmEtSOWI0YYp2kSSBGiFEWWRhTVnVW67dnhPbNgarRXqh+gcYUIvJ5NGDTNOdTuTkLT44R1aHrdQqN+4ZhMIWsG3EwYrrpGG3AlLyxYdGWXlE73RIF/ch2htGqJF1jaEc25EElQ8DCXWYQir0QFlNaPCZ7Z3hRX2ref6taCaqmNz4VUpFkYZlklQiFkJKPc4VI1dptSrE9XnaHpaOZ158SZEtdaG1VCw/wUBvuR9D37otCAKefrM1xi45DT/fHd0LnRJJZdX4FRoyh6MCXuJo74d5Q+1FplqRobuop4VTd0uNAT+RuJC2Ab0nl7zo91ifRDL4JVW6oKW3uMtWpP3DG4/zzjyRx48AS48HY69pXUnHtkrn9ODToG7DDYTB7FOqqW0JaE/qnUUV0brEdCOyNOdTMs9uD/O/qeOS+JV+iDn4d2a6t4d4IZIb1q62Zr2ycHXY6DNWSi6RyMdXtR3JIBnV02D5alzrfPTLn1zNr76J2aZLZxaJQnUgYJJBWPiySNY57wf67cqy56Z1L+QDAf6/Zi3bSp0ByPi3WizMObgk9ec8K7cspm9vFAek2b8XlUhTKJikxgWYpUBGEVZKGj+Fc3WlzZQq9eetFVy8sQ44iDiKDCOOO5LPnbq0ngeZoILgNeBAmPMxG+uZov+ISwBdIHnLvQg+07KPEcWvRu6EaZFfo8eoxAW7kt9dfG/Z4pOqqx9RU0g+vqP/eYb+N03fwGJqlX2mYKAAA=&quot;"/>
    <we:property name="initialStateBookmark" value="&quot;H4sIAAAAAAAAA+1W227bMAz9lUHPwWD5FrtvadphQK9oiwLDEBS0TTtqFcuQ5SxZkX8fJbu3JV2xvrZPsQ9p8pA8VHTPCtE2EtansEC2x/aVuluAvvvC2YjVA3Z2dnQyuTi6OZ2cHBKsGiNU3bK9e2ZAV2iuRduBtBEI/DkbMZDyHCr7VoJsccQa1K2qQYrf2DuTyegONyOGq0YqDTbkpQGDNuyS3OmdcvOvAWWE3IglXmJuejTlYRh7GffTMgkwTIuwAHJrewfHbKeLDe3ST1VtQNSUxvnCOBwnvp8kReiHYRmUQWrxUkgzuGTrw1WjqTqqed3YrkyJa6W0yEEyV4XGtid9z74L1KDz+foYlygtcrjbvm0614qaZdbXoEXfFNXpHLcde/wCS2eqjTAUjXVNQbyKG5oqtET+psQFsA31eRjwY1wi/ZCLYFHnosDa7GMl6gM7BvvNM57Mgl+eAGseqmMn1M25Q+bq11SjZcD2vM3osVmTYgl1TujfnZpUlcaqJ7RV4lTJbrED/9/Sd9R5Rbx8Z/zW1YOsou0KZoS0oq7kINsnBV31hUkS0XQO2ti9yG5JgFYumwfJUubbZ6IcNLN2OvqgIpltLBqkcVl6McQFj7J4HEU85m+u3Ksq+mCt/IGgP9ftxbopXaDe7xfrQOiHfwo+ek0JH0opm9nngfRab/rzqPDLOMiSEPM8HIeeX3iJbyn+U40GVyZTq5datNHS3Mco4BAGUGCU8LTM+fujlcDTcRzy0uOZF/MoCf13R3MBnxC2QLrA2QfVmbaBHM+hRqeGpm+zQOdHxwjUhd1S96zt77GgUfWpr0F2Nqu77jGXhNiITOIbH9hLIHO07Bw2fwAw4l5sjwoAAA==&quot;"/>
    <we:property name="isFooterCollapsed" value="true"/>
    <we:property name="isFiltersActionButtonVisible" value="true"/>
    <we:property name="isVisualContainerHeaderHidden" value="false"/>
    <we:property name="reportEmbeddedTime" value="&quot;2024-08-09T16:33:13.385Z&quot;"/>
    <we:property name="creatorTenantId" value="&quot;101da587-1843-4f52-8b8a-17b069c66d33&quot;"/>
    <we:property name="creatorUserId" value="&quot;100320037B2DBFAE&quot;"/>
    <we:property name="creatorSessionId" value="&quot;d6357492-3aa5-4a03-8a57-4102fd473031&quot;"/>
    <we:property name="artifactViewState" value="&quot;live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5679</TotalTime>
  <Words>504</Words>
  <Application>Microsoft Office PowerPoint</Application>
  <PresentationFormat>Widescreen</PresentationFormat>
  <Paragraphs>53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Avenir Next LT Pro</vt:lpstr>
      <vt:lpstr>Calibri</vt:lpstr>
      <vt:lpstr>Georgia</vt:lpstr>
      <vt:lpstr>Times New Roman</vt:lpstr>
      <vt:lpstr>AccentBoxVTI</vt:lpstr>
      <vt:lpstr>United States Natural Disasters</vt:lpstr>
      <vt:lpstr>Why I chose this topic </vt:lpstr>
      <vt:lpstr>United States Natural Disasters</vt:lpstr>
      <vt:lpstr>Population/Disaster Type</vt:lpstr>
      <vt:lpstr>Insurance</vt:lpstr>
      <vt:lpstr>Days since last disaster</vt:lpstr>
      <vt:lpstr>PowerPoint Presentation</vt:lpstr>
      <vt:lpstr>disasters per 1000 sq miles</vt:lpstr>
      <vt:lpstr>Page 2</vt:lpstr>
      <vt:lpstr>In Conclusion</vt:lpstr>
      <vt:lpstr>Data Sources 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Hraba</dc:creator>
  <cp:lastModifiedBy>Robert Hraba</cp:lastModifiedBy>
  <cp:revision>7</cp:revision>
  <dcterms:created xsi:type="dcterms:W3CDTF">2024-08-05T15:27:48Z</dcterms:created>
  <dcterms:modified xsi:type="dcterms:W3CDTF">2024-08-11T03:22:58Z</dcterms:modified>
</cp:coreProperties>
</file>

<file path=docProps/thumbnail.jpeg>
</file>